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3969" autoAdjust="0"/>
  </p:normalViewPr>
  <p:slideViewPr>
    <p:cSldViewPr snapToGrid="0" snapToObjects="1">
      <p:cViewPr>
        <p:scale>
          <a:sx n="66" d="100"/>
          <a:sy n="66" d="100"/>
        </p:scale>
        <p:origin x="876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747402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18" Type="http://schemas.openxmlformats.org/officeDocument/2006/relationships/image" Target="../media/image28.png"/><Relationship Id="rId3" Type="http://schemas.openxmlformats.org/officeDocument/2006/relationships/image" Target="../media/image1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17" Type="http://schemas.openxmlformats.org/officeDocument/2006/relationships/image" Target="../media/image27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image" Target="../media/image2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17" Type="http://schemas.openxmlformats.org/officeDocument/2006/relationships/image" Target="../media/image43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5" Type="http://schemas.openxmlformats.org/officeDocument/2006/relationships/image" Target="../media/image4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Relationship Id="rId14" Type="http://schemas.openxmlformats.org/officeDocument/2006/relationships/image" Target="../media/image4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3.png"/><Relationship Id="rId18" Type="http://schemas.openxmlformats.org/officeDocument/2006/relationships/image" Target="../media/image58.png"/><Relationship Id="rId3" Type="http://schemas.openxmlformats.org/officeDocument/2006/relationships/image" Target="../media/image44.png"/><Relationship Id="rId21" Type="http://schemas.openxmlformats.org/officeDocument/2006/relationships/image" Target="../media/image61.png"/><Relationship Id="rId7" Type="http://schemas.openxmlformats.org/officeDocument/2006/relationships/image" Target="../media/image33.png"/><Relationship Id="rId12" Type="http://schemas.openxmlformats.org/officeDocument/2006/relationships/image" Target="../media/image52.png"/><Relationship Id="rId17" Type="http://schemas.openxmlformats.org/officeDocument/2006/relationships/image" Target="../media/image57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56.png"/><Relationship Id="rId20" Type="http://schemas.openxmlformats.org/officeDocument/2006/relationships/image" Target="../media/image6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11" Type="http://schemas.openxmlformats.org/officeDocument/2006/relationships/image" Target="../media/image51.png"/><Relationship Id="rId24" Type="http://schemas.openxmlformats.org/officeDocument/2006/relationships/image" Target="../media/image64.png"/><Relationship Id="rId5" Type="http://schemas.openxmlformats.org/officeDocument/2006/relationships/image" Target="../media/image46.png"/><Relationship Id="rId15" Type="http://schemas.openxmlformats.org/officeDocument/2006/relationships/image" Target="../media/image55.png"/><Relationship Id="rId23" Type="http://schemas.openxmlformats.org/officeDocument/2006/relationships/image" Target="../media/image63.png"/><Relationship Id="rId10" Type="http://schemas.openxmlformats.org/officeDocument/2006/relationships/image" Target="../media/image50.png"/><Relationship Id="rId19" Type="http://schemas.openxmlformats.org/officeDocument/2006/relationships/image" Target="../media/image59.png"/><Relationship Id="rId4" Type="http://schemas.openxmlformats.org/officeDocument/2006/relationships/image" Target="../media/image45.png"/><Relationship Id="rId9" Type="http://schemas.openxmlformats.org/officeDocument/2006/relationships/image" Target="../media/image49.png"/><Relationship Id="rId14" Type="http://schemas.openxmlformats.org/officeDocument/2006/relationships/image" Target="../media/image54.png"/><Relationship Id="rId22" Type="http://schemas.openxmlformats.org/officeDocument/2006/relationships/image" Target="../media/image6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75.png"/><Relationship Id="rId18" Type="http://schemas.openxmlformats.org/officeDocument/2006/relationships/image" Target="../media/image80.png"/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12" Type="http://schemas.openxmlformats.org/officeDocument/2006/relationships/image" Target="../media/image74.png"/><Relationship Id="rId17" Type="http://schemas.openxmlformats.org/officeDocument/2006/relationships/image" Target="../media/image79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7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8.png"/><Relationship Id="rId11" Type="http://schemas.openxmlformats.org/officeDocument/2006/relationships/image" Target="../media/image73.png"/><Relationship Id="rId5" Type="http://schemas.openxmlformats.org/officeDocument/2006/relationships/image" Target="../media/image67.png"/><Relationship Id="rId15" Type="http://schemas.openxmlformats.org/officeDocument/2006/relationships/image" Target="../media/image77.png"/><Relationship Id="rId10" Type="http://schemas.openxmlformats.org/officeDocument/2006/relationships/image" Target="../media/image72.png"/><Relationship Id="rId19" Type="http://schemas.openxmlformats.org/officeDocument/2006/relationships/image" Target="../media/image81.png"/><Relationship Id="rId4" Type="http://schemas.openxmlformats.org/officeDocument/2006/relationships/image" Target="../media/image66.png"/><Relationship Id="rId9" Type="http://schemas.openxmlformats.org/officeDocument/2006/relationships/image" Target="../media/image71.png"/><Relationship Id="rId14" Type="http://schemas.openxmlformats.org/officeDocument/2006/relationships/image" Target="../media/image7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1.png"/><Relationship Id="rId7" Type="http://schemas.openxmlformats.org/officeDocument/2006/relationships/image" Target="../media/image8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3.png"/><Relationship Id="rId11" Type="http://schemas.openxmlformats.org/officeDocument/2006/relationships/image" Target="../media/image88.png"/><Relationship Id="rId5" Type="http://schemas.openxmlformats.org/officeDocument/2006/relationships/image" Target="../media/image82.png"/><Relationship Id="rId10" Type="http://schemas.openxmlformats.org/officeDocument/2006/relationships/image" Target="../media/image87.png"/><Relationship Id="rId4" Type="http://schemas.openxmlformats.org/officeDocument/2006/relationships/image" Target="../media/image33.png"/><Relationship Id="rId9" Type="http://schemas.openxmlformats.org/officeDocument/2006/relationships/image" Target="../media/image8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13" Type="http://schemas.openxmlformats.org/officeDocument/2006/relationships/image" Target="../media/image98.png"/><Relationship Id="rId18" Type="http://schemas.openxmlformats.org/officeDocument/2006/relationships/image" Target="../media/image103.png"/><Relationship Id="rId3" Type="http://schemas.openxmlformats.org/officeDocument/2006/relationships/image" Target="../media/image89.png"/><Relationship Id="rId7" Type="http://schemas.openxmlformats.org/officeDocument/2006/relationships/image" Target="../media/image92.png"/><Relationship Id="rId12" Type="http://schemas.openxmlformats.org/officeDocument/2006/relationships/image" Target="../media/image97.png"/><Relationship Id="rId17" Type="http://schemas.openxmlformats.org/officeDocument/2006/relationships/image" Target="../media/image102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10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1.png"/><Relationship Id="rId11" Type="http://schemas.openxmlformats.org/officeDocument/2006/relationships/image" Target="../media/image96.png"/><Relationship Id="rId5" Type="http://schemas.openxmlformats.org/officeDocument/2006/relationships/image" Target="../media/image17.png"/><Relationship Id="rId15" Type="http://schemas.openxmlformats.org/officeDocument/2006/relationships/image" Target="../media/image100.png"/><Relationship Id="rId10" Type="http://schemas.openxmlformats.org/officeDocument/2006/relationships/image" Target="../media/image95.png"/><Relationship Id="rId4" Type="http://schemas.openxmlformats.org/officeDocument/2006/relationships/image" Target="../media/image90.png"/><Relationship Id="rId9" Type="http://schemas.openxmlformats.org/officeDocument/2006/relationships/image" Target="../media/image94.png"/><Relationship Id="rId14" Type="http://schemas.openxmlformats.org/officeDocument/2006/relationships/image" Target="../media/image9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13" Type="http://schemas.openxmlformats.org/officeDocument/2006/relationships/image" Target="../media/image113.png"/><Relationship Id="rId18" Type="http://schemas.openxmlformats.org/officeDocument/2006/relationships/image" Target="../media/image117.png"/><Relationship Id="rId3" Type="http://schemas.openxmlformats.org/officeDocument/2006/relationships/image" Target="../media/image104.png"/><Relationship Id="rId7" Type="http://schemas.openxmlformats.org/officeDocument/2006/relationships/image" Target="../media/image33.png"/><Relationship Id="rId12" Type="http://schemas.openxmlformats.org/officeDocument/2006/relationships/image" Target="../media/image112.png"/><Relationship Id="rId17" Type="http://schemas.openxmlformats.org/officeDocument/2006/relationships/image" Target="../media/image116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1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7.png"/><Relationship Id="rId11" Type="http://schemas.openxmlformats.org/officeDocument/2006/relationships/image" Target="../media/image111.png"/><Relationship Id="rId5" Type="http://schemas.openxmlformats.org/officeDocument/2006/relationships/image" Target="../media/image106.png"/><Relationship Id="rId15" Type="http://schemas.openxmlformats.org/officeDocument/2006/relationships/image" Target="../media/image52.png"/><Relationship Id="rId10" Type="http://schemas.openxmlformats.org/officeDocument/2006/relationships/image" Target="../media/image110.png"/><Relationship Id="rId4" Type="http://schemas.openxmlformats.org/officeDocument/2006/relationships/image" Target="../media/image105.png"/><Relationship Id="rId9" Type="http://schemas.openxmlformats.org/officeDocument/2006/relationships/image" Target="../media/image109.png"/><Relationship Id="rId14" Type="http://schemas.openxmlformats.org/officeDocument/2006/relationships/image" Target="../media/image1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500" y="476250"/>
            <a:ext cx="1143000" cy="19050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0" y="476250"/>
            <a:ext cx="1143000" cy="19050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9500" y="476250"/>
            <a:ext cx="1143000" cy="19050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3000" y="476250"/>
            <a:ext cx="1143000" cy="19050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500" y="2667000"/>
            <a:ext cx="1143000" cy="19050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0" y="2667000"/>
            <a:ext cx="1143000" cy="19050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9500" y="2667000"/>
            <a:ext cx="1143000" cy="19050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3000" y="2667000"/>
            <a:ext cx="1143000" cy="19050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7500" y="476250"/>
            <a:ext cx="1143000" cy="19050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1000" y="476250"/>
            <a:ext cx="1143000" cy="19050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4500" y="476250"/>
            <a:ext cx="1143000" cy="19050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8000" y="476250"/>
            <a:ext cx="1143000" cy="19050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7500" y="2667000"/>
            <a:ext cx="1143000" cy="19050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1000" y="2667000"/>
            <a:ext cx="1143000" cy="19050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4500" y="2667000"/>
            <a:ext cx="1143000" cy="19050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8000" y="2667000"/>
            <a:ext cx="1143000" cy="19050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8802" y="1429237"/>
            <a:ext cx="3687573" cy="1013702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63802" y="2633886"/>
            <a:ext cx="3687573" cy="1013702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05000" y="1143000"/>
            <a:ext cx="76200" cy="7620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10000" y="1714500"/>
            <a:ext cx="114300" cy="114300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20000" y="3048000"/>
            <a:ext cx="95250" cy="95250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525000" y="3333750"/>
            <a:ext cx="133350" cy="133350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486400" y="3390900"/>
            <a:ext cx="1219200" cy="38100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053390" y="6057900"/>
            <a:ext cx="190500" cy="152400"/>
          </a:xfrm>
          <a:prstGeom prst="rect">
            <a:avLst/>
          </a:prstGeom>
        </p:spPr>
      </p:pic>
      <p:pic>
        <p:nvPicPr>
          <p:cNvPr id="27" name="Image 25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540134" y="6057900"/>
            <a:ext cx="152400" cy="152400"/>
          </a:xfrm>
          <a:prstGeom prst="rect">
            <a:avLst/>
          </a:prstGeom>
        </p:spPr>
      </p:pic>
      <p:pic>
        <p:nvPicPr>
          <p:cNvPr id="28" name="Image 26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391400" y="6057900"/>
            <a:ext cx="152400" cy="152400"/>
          </a:xfrm>
          <a:prstGeom prst="rect">
            <a:avLst/>
          </a:prstGeom>
        </p:spPr>
      </p:pic>
      <p:sp>
        <p:nvSpPr>
          <p:cNvPr id="29" name="Text 0"/>
          <p:cNvSpPr/>
          <p:nvPr/>
        </p:nvSpPr>
        <p:spPr>
          <a:xfrm>
            <a:off x="3667125" y="2381250"/>
            <a:ext cx="1543050" cy="838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5400"/>
              </a:lnSpc>
              <a:buNone/>
            </a:pPr>
            <a:r>
              <a:rPr lang="en-US" sz="5400" b="1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My </a:t>
            </a:r>
            <a:endParaRPr lang="en-US" sz="5400" dirty="0"/>
          </a:p>
        </p:txBody>
      </p:sp>
      <p:sp>
        <p:nvSpPr>
          <p:cNvPr id="30" name="Text 1"/>
          <p:cNvSpPr/>
          <p:nvPr/>
        </p:nvSpPr>
        <p:spPr>
          <a:xfrm>
            <a:off x="4793933" y="2381250"/>
            <a:ext cx="3451860" cy="838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5400"/>
              </a:lnSpc>
              <a:buNone/>
            </a:pPr>
            <a:r>
              <a:rPr lang="en-US" sz="5400" b="1" dirty="0">
                <a:solidFill>
                  <a:srgbClr val="FACC1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Parking</a:t>
            </a:r>
            <a:endParaRPr lang="en-US" sz="5400" dirty="0"/>
          </a:p>
        </p:txBody>
      </p:sp>
      <p:sp>
        <p:nvSpPr>
          <p:cNvPr id="31" name="Text 2"/>
          <p:cNvSpPr/>
          <p:nvPr/>
        </p:nvSpPr>
        <p:spPr>
          <a:xfrm>
            <a:off x="1735455" y="3876675"/>
            <a:ext cx="8778240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250" b="1" dirty="0">
                <a:solidFill>
                  <a:srgbClr val="D3D3D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Software de Gestión de Parqueaderos</a:t>
            </a:r>
            <a:endParaRPr lang="en-US" sz="2250" dirty="0"/>
          </a:p>
        </p:txBody>
      </p:sp>
      <p:sp>
        <p:nvSpPr>
          <p:cNvPr id="32" name="Text 3"/>
          <p:cNvSpPr/>
          <p:nvPr/>
        </p:nvSpPr>
        <p:spPr>
          <a:xfrm>
            <a:off x="2352674" y="5305425"/>
            <a:ext cx="7828555" cy="533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500" dirty="0" err="1">
                <a:solidFill>
                  <a:srgbClr val="D3D3D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Solución</a:t>
            </a:r>
            <a:r>
              <a:rPr lang="en-US" sz="1500" dirty="0">
                <a:solidFill>
                  <a:srgbClr val="D3D3D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para administrar parqueaderos en tiempo real. </a:t>
            </a:r>
            <a:r>
              <a:rPr lang="en-US" sz="1500" b="1" dirty="0">
                <a:solidFill>
                  <a:srgbClr val="FFA07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¡Transforma tu negocio hoy!</a:t>
            </a:r>
            <a:endParaRPr lang="en-US" sz="1500" dirty="0"/>
          </a:p>
        </p:txBody>
      </p:sp>
      <p:sp>
        <p:nvSpPr>
          <p:cNvPr id="33" name="Text 4"/>
          <p:cNvSpPr/>
          <p:nvPr/>
        </p:nvSpPr>
        <p:spPr>
          <a:xfrm>
            <a:off x="3762375" y="6019800"/>
            <a:ext cx="19431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dirty="0" err="1">
                <a:solidFill>
                  <a:srgbClr val="D3D3D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Registros</a:t>
            </a:r>
            <a:endParaRPr lang="en-US" sz="1200" dirty="0"/>
          </a:p>
        </p:txBody>
      </p:sp>
      <p:sp>
        <p:nvSpPr>
          <p:cNvPr id="34" name="Text 5"/>
          <p:cNvSpPr/>
          <p:nvPr/>
        </p:nvSpPr>
        <p:spPr>
          <a:xfrm>
            <a:off x="5652529" y="6019800"/>
            <a:ext cx="139446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dirty="0">
                <a:solidFill>
                  <a:srgbClr val="D3D3D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Mayor eficiencia</a:t>
            </a:r>
            <a:endParaRPr lang="en-US" sz="1200" dirty="0"/>
          </a:p>
        </p:txBody>
      </p:sp>
      <p:sp>
        <p:nvSpPr>
          <p:cNvPr id="35" name="Text 6"/>
          <p:cNvSpPr/>
          <p:nvPr/>
        </p:nvSpPr>
        <p:spPr>
          <a:xfrm>
            <a:off x="7528560" y="6019800"/>
            <a:ext cx="109728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dirty="0">
                <a:solidFill>
                  <a:srgbClr val="D3D3D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Control total</a:t>
            </a:r>
            <a:endParaRPr lang="en-US" sz="1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698" y="791948"/>
            <a:ext cx="1749854" cy="174985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9035" y="2782035"/>
            <a:ext cx="1103429" cy="1103429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64001" y="1744001"/>
            <a:ext cx="1464997" cy="1464998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1000" y="838200"/>
            <a:ext cx="914400" cy="381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2501" y="1693718"/>
            <a:ext cx="5395914" cy="2260024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63265" y="2027010"/>
            <a:ext cx="152400" cy="1524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1000" y="4171950"/>
            <a:ext cx="5619750" cy="7620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95300" y="4324350"/>
            <a:ext cx="171450" cy="3048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91250" y="4171950"/>
            <a:ext cx="5619750" cy="7620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305550" y="4324350"/>
            <a:ext cx="228600" cy="3048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1000" y="5124450"/>
            <a:ext cx="5619750" cy="7620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95300" y="5276850"/>
            <a:ext cx="171450" cy="3048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91250" y="5124450"/>
            <a:ext cx="5619750" cy="7620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305550" y="5276850"/>
            <a:ext cx="200025" cy="3048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1000" y="6022358"/>
            <a:ext cx="5619750" cy="7620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5300" y="6229350"/>
            <a:ext cx="228600" cy="3048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91250" y="6036006"/>
            <a:ext cx="5619750" cy="7620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305550" y="6229350"/>
            <a:ext cx="228600" cy="30480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81000" y="7067550"/>
            <a:ext cx="11430000" cy="53340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95300" y="7181850"/>
            <a:ext cx="228600" cy="304800"/>
          </a:xfrm>
          <a:prstGeom prst="rect">
            <a:avLst/>
          </a:prstGeom>
        </p:spPr>
      </p:pic>
      <p:sp>
        <p:nvSpPr>
          <p:cNvPr id="23" name="Text 0"/>
          <p:cNvSpPr/>
          <p:nvPr/>
        </p:nvSpPr>
        <p:spPr>
          <a:xfrm>
            <a:off x="381000" y="381000"/>
            <a:ext cx="114300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El Problema Actual</a:t>
            </a:r>
            <a:endParaRPr lang="en-US" sz="2700" dirty="0"/>
          </a:p>
        </p:txBody>
      </p:sp>
      <p:sp>
        <p:nvSpPr>
          <p:cNvPr id="24" name="Text 1"/>
          <p:cNvSpPr/>
          <p:nvPr/>
        </p:nvSpPr>
        <p:spPr>
          <a:xfrm>
            <a:off x="381000" y="1028700"/>
            <a:ext cx="8534400" cy="533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dirty="0">
                <a:solidFill>
                  <a:srgbClr val="D3D3D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La gestión manual de un parqueadero genera múltiples dificultades que afectan la operación y la experiencia del cliente.</a:t>
            </a:r>
            <a:endParaRPr lang="en-US" sz="1500" dirty="0"/>
          </a:p>
        </p:txBody>
      </p:sp>
      <p:sp>
        <p:nvSpPr>
          <p:cNvPr id="25" name="Text 2"/>
          <p:cNvSpPr/>
          <p:nvPr/>
        </p:nvSpPr>
        <p:spPr>
          <a:xfrm>
            <a:off x="7536433" y="1958181"/>
            <a:ext cx="3333750" cy="914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D3D3D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1200" b="1" dirty="0">
                <a:solidFill>
                  <a:srgbClr val="D3D3D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La gestión manual genera:</a:t>
            </a:r>
            <a:r>
              <a:rPr lang="en-US" sz="1200" dirty="0">
                <a:solidFill>
                  <a:srgbClr val="D3D3D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Frustración en administradores, confusión en la documentación y largas esperas para los clientes.</a:t>
            </a:r>
            <a:endParaRPr lang="en-US" sz="1200" dirty="0"/>
          </a:p>
        </p:txBody>
      </p:sp>
      <p:sp>
        <p:nvSpPr>
          <p:cNvPr id="26" name="Text 3"/>
          <p:cNvSpPr/>
          <p:nvPr/>
        </p:nvSpPr>
        <p:spPr>
          <a:xfrm>
            <a:off x="781050" y="4286250"/>
            <a:ext cx="58293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Tiempos de espera largos</a:t>
            </a:r>
            <a:endParaRPr lang="en-US" sz="1350" dirty="0"/>
          </a:p>
        </p:txBody>
      </p:sp>
      <p:sp>
        <p:nvSpPr>
          <p:cNvPr id="27" name="Text 4"/>
          <p:cNvSpPr/>
          <p:nvPr/>
        </p:nvSpPr>
        <p:spPr>
          <a:xfrm>
            <a:off x="781050" y="4591050"/>
            <a:ext cx="58293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D3D3D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Registros manuales lentos causan congestión y malas experiencias.</a:t>
            </a:r>
            <a:endParaRPr lang="en-US" sz="1200" dirty="0"/>
          </a:p>
        </p:txBody>
      </p:sp>
      <p:sp>
        <p:nvSpPr>
          <p:cNvPr id="28" name="Text 5"/>
          <p:cNvSpPr/>
          <p:nvPr/>
        </p:nvSpPr>
        <p:spPr>
          <a:xfrm>
            <a:off x="6648450" y="4286250"/>
            <a:ext cx="45720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Riesgo alto de errores humanos</a:t>
            </a:r>
            <a:endParaRPr lang="en-US" sz="1350" dirty="0"/>
          </a:p>
        </p:txBody>
      </p:sp>
      <p:sp>
        <p:nvSpPr>
          <p:cNvPr id="29" name="Text 6"/>
          <p:cNvSpPr/>
          <p:nvPr/>
        </p:nvSpPr>
        <p:spPr>
          <a:xfrm>
            <a:off x="6648450" y="4591050"/>
            <a:ext cx="45720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D3D3D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Cobros y registros incorrectos por atención limitada.</a:t>
            </a:r>
            <a:endParaRPr lang="en-US" sz="1200" dirty="0"/>
          </a:p>
        </p:txBody>
      </p:sp>
      <p:sp>
        <p:nvSpPr>
          <p:cNvPr id="30" name="Text 7"/>
          <p:cNvSpPr/>
          <p:nvPr/>
        </p:nvSpPr>
        <p:spPr>
          <a:xfrm>
            <a:off x="781050" y="5238750"/>
            <a:ext cx="50673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Pérdida de información</a:t>
            </a:r>
            <a:endParaRPr lang="en-US" sz="1350" dirty="0"/>
          </a:p>
        </p:txBody>
      </p:sp>
      <p:sp>
        <p:nvSpPr>
          <p:cNvPr id="31" name="Text 8"/>
          <p:cNvSpPr/>
          <p:nvPr/>
        </p:nvSpPr>
        <p:spPr>
          <a:xfrm>
            <a:off x="781050" y="5543550"/>
            <a:ext cx="608076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D3D3D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Documentos perdidos o dañados, resultando en datos irrecoverables.</a:t>
            </a:r>
            <a:endParaRPr lang="en-US" sz="1200" dirty="0"/>
          </a:p>
        </p:txBody>
      </p:sp>
      <p:sp>
        <p:nvSpPr>
          <p:cNvPr id="32" name="Text 9"/>
          <p:cNvSpPr/>
          <p:nvPr/>
        </p:nvSpPr>
        <p:spPr>
          <a:xfrm>
            <a:off x="6619875" y="5238750"/>
            <a:ext cx="57150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Falta de control sobre espacios</a:t>
            </a:r>
            <a:endParaRPr lang="en-US" sz="1350" dirty="0"/>
          </a:p>
        </p:txBody>
      </p:sp>
      <p:sp>
        <p:nvSpPr>
          <p:cNvPr id="33" name="Text 10"/>
          <p:cNvSpPr/>
          <p:nvPr/>
        </p:nvSpPr>
        <p:spPr>
          <a:xfrm>
            <a:off x="6619875" y="5543550"/>
            <a:ext cx="57150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D3D3D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No se puede saber qué espacios están disponibles en tiempo real.</a:t>
            </a:r>
            <a:endParaRPr lang="en-US" sz="1200" dirty="0"/>
          </a:p>
        </p:txBody>
      </p:sp>
      <p:sp>
        <p:nvSpPr>
          <p:cNvPr id="34" name="Text 11"/>
          <p:cNvSpPr/>
          <p:nvPr/>
        </p:nvSpPr>
        <p:spPr>
          <a:xfrm>
            <a:off x="838200" y="6191250"/>
            <a:ext cx="459486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Dificultad para reportes</a:t>
            </a:r>
            <a:endParaRPr lang="en-US" sz="1350" dirty="0"/>
          </a:p>
        </p:txBody>
      </p:sp>
      <p:sp>
        <p:nvSpPr>
          <p:cNvPr id="35" name="Text 12"/>
          <p:cNvSpPr/>
          <p:nvPr/>
        </p:nvSpPr>
        <p:spPr>
          <a:xfrm>
            <a:off x="838200" y="6496050"/>
            <a:ext cx="459486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D3D3D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Imposible hacer cortes de caja o ver reportes diarios.</a:t>
            </a:r>
            <a:endParaRPr lang="en-US" sz="1200" dirty="0"/>
          </a:p>
        </p:txBody>
      </p:sp>
      <p:sp>
        <p:nvSpPr>
          <p:cNvPr id="36" name="Text 13"/>
          <p:cNvSpPr/>
          <p:nvPr/>
        </p:nvSpPr>
        <p:spPr>
          <a:xfrm>
            <a:off x="6648450" y="6191250"/>
            <a:ext cx="496062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Ausencia de trazabilidad</a:t>
            </a:r>
            <a:endParaRPr lang="en-US" sz="1350" dirty="0"/>
          </a:p>
        </p:txBody>
      </p:sp>
      <p:sp>
        <p:nvSpPr>
          <p:cNvPr id="37" name="Text 14"/>
          <p:cNvSpPr/>
          <p:nvPr/>
        </p:nvSpPr>
        <p:spPr>
          <a:xfrm>
            <a:off x="6648450" y="6496050"/>
            <a:ext cx="496062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D3D3D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No se puede rastrear quién entró, cuándo y cuánto pagó.</a:t>
            </a:r>
            <a:endParaRPr lang="en-US" sz="1200" dirty="0"/>
          </a:p>
        </p:txBody>
      </p:sp>
      <p:sp>
        <p:nvSpPr>
          <p:cNvPr id="38" name="Text 15"/>
          <p:cNvSpPr/>
          <p:nvPr/>
        </p:nvSpPr>
        <p:spPr>
          <a:xfrm>
            <a:off x="7034949" y="3229928"/>
            <a:ext cx="4233127" cy="52641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F87171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Impacto real: </a:t>
            </a:r>
            <a:r>
              <a:rPr lang="en-US" sz="1500" b="1" dirty="0">
                <a:solidFill>
                  <a:srgbClr val="D3D3D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Los administradores pierden dinero, tiempo y control.</a:t>
            </a:r>
            <a:endParaRPr lang="en-US" sz="1500" dirty="0"/>
          </a:p>
        </p:txBody>
      </p:sp>
      <p:sp>
        <p:nvSpPr>
          <p:cNvPr id="39" name="Text 16"/>
          <p:cNvSpPr/>
          <p:nvPr/>
        </p:nvSpPr>
        <p:spPr>
          <a:xfrm>
            <a:off x="11839575" y="6515100"/>
            <a:ext cx="24003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endParaRPr lang="en-US" sz="10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20436"/>
            <a:ext cx="12192000" cy="7187293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0931" y="738431"/>
            <a:ext cx="2333139" cy="2333139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9303" y="3220553"/>
            <a:ext cx="1655144" cy="1655144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31002" y="1187252"/>
            <a:ext cx="2197496" cy="2197497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200" y="914400"/>
            <a:ext cx="914400" cy="381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200" y="1698268"/>
            <a:ext cx="3555950" cy="215265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01726" y="1926868"/>
            <a:ext cx="666750" cy="66675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39838" y="2068334"/>
            <a:ext cx="390525" cy="3810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267418" y="1698268"/>
            <a:ext cx="3555950" cy="215265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762476" y="1942039"/>
            <a:ext cx="666750" cy="66675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955188" y="2056638"/>
            <a:ext cx="257175" cy="3810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178701" y="1698268"/>
            <a:ext cx="3556099" cy="215265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623375" y="1965051"/>
            <a:ext cx="666750" cy="66675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785300" y="2112884"/>
            <a:ext cx="342900" cy="3810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61975" y="4493814"/>
            <a:ext cx="11277600" cy="1295400"/>
          </a:xfrm>
          <a:prstGeom prst="rect">
            <a:avLst/>
          </a:prstGeom>
        </p:spPr>
      </p:pic>
      <p:sp>
        <p:nvSpPr>
          <p:cNvPr id="18" name="Text 0"/>
          <p:cNvSpPr/>
          <p:nvPr/>
        </p:nvSpPr>
        <p:spPr>
          <a:xfrm>
            <a:off x="457200" y="95250"/>
            <a:ext cx="112776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Impacto en el Negocio</a:t>
            </a:r>
            <a:endParaRPr lang="en-US" sz="2700" dirty="0"/>
          </a:p>
        </p:txBody>
      </p:sp>
      <p:sp>
        <p:nvSpPr>
          <p:cNvPr id="19" name="Text 1"/>
          <p:cNvSpPr/>
          <p:nvPr/>
        </p:nvSpPr>
        <p:spPr>
          <a:xfrm>
            <a:off x="457200" y="1146967"/>
            <a:ext cx="8534400" cy="533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dirty="0">
                <a:solidFill>
                  <a:srgbClr val="D3D3D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La falta de un sistema adecuado de gestión impacta negativamente en la operación del parqueadero.</a:t>
            </a:r>
            <a:endParaRPr lang="en-US" sz="1500" dirty="0"/>
          </a:p>
        </p:txBody>
      </p:sp>
      <p:sp>
        <p:nvSpPr>
          <p:cNvPr id="20" name="Text 2"/>
          <p:cNvSpPr/>
          <p:nvPr/>
        </p:nvSpPr>
        <p:spPr>
          <a:xfrm>
            <a:off x="1139726" y="2746018"/>
            <a:ext cx="262890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Pérdida de Dinero</a:t>
            </a:r>
            <a:endParaRPr lang="en-US" sz="1800" dirty="0"/>
          </a:p>
        </p:txBody>
      </p:sp>
      <p:sp>
        <p:nvSpPr>
          <p:cNvPr id="21" name="Text 3"/>
          <p:cNvSpPr/>
          <p:nvPr/>
        </p:nvSpPr>
        <p:spPr>
          <a:xfrm>
            <a:off x="486311" y="3165118"/>
            <a:ext cx="349758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dirty="0">
                <a:solidFill>
                  <a:srgbClr val="D3D3D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Cobros incorrectos y registros perdidos.</a:t>
            </a:r>
            <a:endParaRPr lang="en-US" sz="1200" dirty="0"/>
          </a:p>
        </p:txBody>
      </p:sp>
      <p:sp>
        <p:nvSpPr>
          <p:cNvPr id="22" name="Text 4"/>
          <p:cNvSpPr/>
          <p:nvPr/>
        </p:nvSpPr>
        <p:spPr>
          <a:xfrm>
            <a:off x="4952851" y="2746018"/>
            <a:ext cx="274320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Pérdida de Tiempo</a:t>
            </a:r>
            <a:endParaRPr lang="en-US" sz="1800" dirty="0"/>
          </a:p>
        </p:txBody>
      </p:sp>
      <p:sp>
        <p:nvSpPr>
          <p:cNvPr id="23" name="Text 5"/>
          <p:cNvSpPr/>
          <p:nvPr/>
        </p:nvSpPr>
        <p:spPr>
          <a:xfrm>
            <a:off x="4381351" y="3165118"/>
            <a:ext cx="34290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dirty="0">
                <a:solidFill>
                  <a:srgbClr val="D3D3D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Tiempos de espera largos para clientes.</a:t>
            </a:r>
            <a:endParaRPr lang="en-US" sz="1200" dirty="0"/>
          </a:p>
        </p:txBody>
      </p:sp>
      <p:sp>
        <p:nvSpPr>
          <p:cNvPr id="24" name="Text 6"/>
          <p:cNvSpPr/>
          <p:nvPr/>
        </p:nvSpPr>
        <p:spPr>
          <a:xfrm>
            <a:off x="8823275" y="2746018"/>
            <a:ext cx="272034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Pérdida de Control</a:t>
            </a:r>
            <a:endParaRPr lang="en-US" sz="1800" dirty="0"/>
          </a:p>
        </p:txBody>
      </p:sp>
      <p:sp>
        <p:nvSpPr>
          <p:cNvPr id="25" name="Text 7"/>
          <p:cNvSpPr/>
          <p:nvPr/>
        </p:nvSpPr>
        <p:spPr>
          <a:xfrm>
            <a:off x="8407301" y="3165118"/>
            <a:ext cx="3098899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dirty="0">
                <a:solidFill>
                  <a:srgbClr val="D3D3D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Sin información clara, tomas de decisiones incorrectas.</a:t>
            </a:r>
            <a:endParaRPr lang="en-US" sz="1200" dirty="0"/>
          </a:p>
        </p:txBody>
      </p:sp>
      <p:sp>
        <p:nvSpPr>
          <p:cNvPr id="26" name="Text 8"/>
          <p:cNvSpPr/>
          <p:nvPr/>
        </p:nvSpPr>
        <p:spPr>
          <a:xfrm>
            <a:off x="764063" y="4532980"/>
            <a:ext cx="108966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Consecuencias específicas:</a:t>
            </a:r>
            <a:endParaRPr lang="en-US" sz="1500" dirty="0"/>
          </a:p>
        </p:txBody>
      </p:sp>
      <p:sp>
        <p:nvSpPr>
          <p:cNvPr id="27" name="Text 9"/>
          <p:cNvSpPr/>
          <p:nvPr/>
        </p:nvSpPr>
        <p:spPr>
          <a:xfrm>
            <a:off x="706764" y="4951547"/>
            <a:ext cx="603504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F87171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Ineficiencia operativa </a:t>
            </a:r>
            <a:r>
              <a:rPr lang="en-US" sz="1200" dirty="0">
                <a:solidFill>
                  <a:srgbClr val="D3D3D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- Espacios mal utilizados.</a:t>
            </a:r>
            <a:endParaRPr lang="en-US" sz="1200" dirty="0"/>
          </a:p>
        </p:txBody>
      </p:sp>
      <p:sp>
        <p:nvSpPr>
          <p:cNvPr id="28" name="Text 10"/>
          <p:cNvSpPr/>
          <p:nvPr/>
        </p:nvSpPr>
        <p:spPr>
          <a:xfrm>
            <a:off x="6156960" y="4911082"/>
            <a:ext cx="603504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F87171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Falta de datos </a:t>
            </a:r>
            <a:r>
              <a:rPr lang="en-US" sz="1200" dirty="0">
                <a:solidFill>
                  <a:srgbClr val="D3D3D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- Imposible analizar tendencias.</a:t>
            </a:r>
            <a:endParaRPr lang="en-US" sz="1200" dirty="0"/>
          </a:p>
        </p:txBody>
      </p:sp>
      <p:sp>
        <p:nvSpPr>
          <p:cNvPr id="29" name="Text 11"/>
          <p:cNvSpPr/>
          <p:nvPr/>
        </p:nvSpPr>
        <p:spPr>
          <a:xfrm>
            <a:off x="706764" y="5251085"/>
            <a:ext cx="603504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F87171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Errores frecuentes </a:t>
            </a:r>
            <a:r>
              <a:rPr lang="en-US" sz="1200" dirty="0">
                <a:solidFill>
                  <a:srgbClr val="D3D3D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- Placas mal registradas.</a:t>
            </a:r>
            <a:endParaRPr lang="en-US" sz="1200" dirty="0"/>
          </a:p>
        </p:txBody>
      </p:sp>
      <p:sp>
        <p:nvSpPr>
          <p:cNvPr id="30" name="Text 12"/>
          <p:cNvSpPr/>
          <p:nvPr/>
        </p:nvSpPr>
        <p:spPr>
          <a:xfrm>
            <a:off x="6156960" y="5233026"/>
            <a:ext cx="603504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F87171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Bajo nivel de servicio </a:t>
            </a:r>
            <a:r>
              <a:rPr lang="en-US" sz="1200" dirty="0">
                <a:solidFill>
                  <a:srgbClr val="D3D3D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- Clientes insatisfechos.</a:t>
            </a:r>
            <a:endParaRPr lang="en-US" sz="12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973034"/>
            <a:ext cx="12192000" cy="8924925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5000" y="1905000"/>
            <a:ext cx="2857500" cy="28575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2500" y="2857500"/>
            <a:ext cx="1428750" cy="142875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72500" y="1428750"/>
            <a:ext cx="1905000" cy="19050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200" y="914400"/>
            <a:ext cx="914400" cy="38100"/>
          </a:xfrm>
          <a:prstGeom prst="rect">
            <a:avLst/>
          </a:prstGeom>
        </p:spPr>
      </p:pic>
      <p:pic>
        <p:nvPicPr>
          <p:cNvPr id="7" name="Image 5"/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447122" y="1475696"/>
            <a:ext cx="7299680" cy="2675578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96680" y="1269996"/>
            <a:ext cx="3255092" cy="323125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406427" y="1313543"/>
            <a:ext cx="914400" cy="9144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577877" y="1542143"/>
            <a:ext cx="571500" cy="4572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871861" y="2749104"/>
            <a:ext cx="152400" cy="1524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47122" y="4714875"/>
            <a:ext cx="3682901" cy="8001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09497" y="4946199"/>
            <a:ext cx="171450" cy="3048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051602" y="4799241"/>
            <a:ext cx="3683050" cy="8001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204002" y="4989741"/>
            <a:ext cx="200025" cy="3048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91986" y="5770791"/>
            <a:ext cx="3682901" cy="106680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51443" y="5942241"/>
            <a:ext cx="228600" cy="30480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051602" y="5866041"/>
            <a:ext cx="3683050" cy="800100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204002" y="5942241"/>
            <a:ext cx="228600" cy="304800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216301" y="4764774"/>
            <a:ext cx="3682901" cy="800100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4368701" y="4955274"/>
            <a:ext cx="257175" cy="304800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248861" y="5896883"/>
            <a:ext cx="3683050" cy="800100"/>
          </a:xfrm>
          <a:prstGeom prst="rect">
            <a:avLst/>
          </a:prstGeom>
        </p:spPr>
      </p:pic>
      <p:pic>
        <p:nvPicPr>
          <p:cNvPr id="27" name="Image 25" descr="preencoded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401261" y="6014813"/>
            <a:ext cx="257175" cy="304800"/>
          </a:xfrm>
          <a:prstGeom prst="rect">
            <a:avLst/>
          </a:prstGeom>
        </p:spPr>
      </p:pic>
      <p:sp>
        <p:nvSpPr>
          <p:cNvPr id="28" name="Text 0"/>
          <p:cNvSpPr/>
          <p:nvPr/>
        </p:nvSpPr>
        <p:spPr>
          <a:xfrm>
            <a:off x="457200" y="457200"/>
            <a:ext cx="112776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La Solución: MyParking</a:t>
            </a:r>
            <a:endParaRPr lang="en-US" sz="2700" dirty="0"/>
          </a:p>
        </p:txBody>
      </p:sp>
      <p:sp>
        <p:nvSpPr>
          <p:cNvPr id="29" name="Text 1"/>
          <p:cNvSpPr/>
          <p:nvPr/>
        </p:nvSpPr>
        <p:spPr>
          <a:xfrm>
            <a:off x="457200" y="1104900"/>
            <a:ext cx="1024128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dirty="0">
                <a:solidFill>
                  <a:srgbClr val="D3D3D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Sistema moderno, rápido y seguro para administrar parqueaderos en tiempo real.</a:t>
            </a:r>
            <a:endParaRPr lang="en-US" sz="1500" dirty="0"/>
          </a:p>
        </p:txBody>
      </p:sp>
      <p:sp>
        <p:nvSpPr>
          <p:cNvPr id="31" name="Text 3"/>
          <p:cNvSpPr/>
          <p:nvPr/>
        </p:nvSpPr>
        <p:spPr>
          <a:xfrm>
            <a:off x="8379591" y="2311403"/>
            <a:ext cx="2997101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MyParking</a:t>
            </a:r>
            <a:endParaRPr lang="en-US" sz="1800" dirty="0"/>
          </a:p>
        </p:txBody>
      </p:sp>
      <p:sp>
        <p:nvSpPr>
          <p:cNvPr id="32" name="Text 4"/>
          <p:cNvSpPr/>
          <p:nvPr/>
        </p:nvSpPr>
        <p:spPr>
          <a:xfrm>
            <a:off x="9259352" y="2693882"/>
            <a:ext cx="139446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D3D3D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Sistema integral</a:t>
            </a:r>
            <a:endParaRPr lang="en-US" sz="1200" dirty="0"/>
          </a:p>
        </p:txBody>
      </p:sp>
      <p:sp>
        <p:nvSpPr>
          <p:cNvPr id="33" name="Text 5"/>
          <p:cNvSpPr/>
          <p:nvPr/>
        </p:nvSpPr>
        <p:spPr>
          <a:xfrm>
            <a:off x="9204680" y="3013077"/>
            <a:ext cx="156591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D3D3D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Totalmente digital</a:t>
            </a:r>
            <a:endParaRPr lang="en-US" sz="1200" dirty="0"/>
          </a:p>
        </p:txBody>
      </p:sp>
      <p:sp>
        <p:nvSpPr>
          <p:cNvPr id="34" name="Text 6"/>
          <p:cNvSpPr/>
          <p:nvPr/>
        </p:nvSpPr>
        <p:spPr>
          <a:xfrm>
            <a:off x="9355917" y="3352128"/>
            <a:ext cx="107442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D3D3D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Fácil de usar</a:t>
            </a:r>
            <a:endParaRPr lang="en-US" sz="1200" dirty="0"/>
          </a:p>
        </p:txBody>
      </p:sp>
      <p:sp>
        <p:nvSpPr>
          <p:cNvPr id="35" name="Text 7"/>
          <p:cNvSpPr/>
          <p:nvPr/>
        </p:nvSpPr>
        <p:spPr>
          <a:xfrm>
            <a:off x="9210057" y="3696387"/>
            <a:ext cx="158877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D3D3D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Seguro y confiable</a:t>
            </a:r>
            <a:endParaRPr lang="en-US" sz="1200" dirty="0"/>
          </a:p>
        </p:txBody>
      </p:sp>
      <p:sp>
        <p:nvSpPr>
          <p:cNvPr id="36" name="Text 8"/>
          <p:cNvSpPr/>
          <p:nvPr/>
        </p:nvSpPr>
        <p:spPr>
          <a:xfrm>
            <a:off x="471756" y="4342041"/>
            <a:ext cx="751835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Beneficios claves:</a:t>
            </a:r>
            <a:endParaRPr lang="en-US" sz="1800" dirty="0"/>
          </a:p>
        </p:txBody>
      </p:sp>
      <p:sp>
        <p:nvSpPr>
          <p:cNvPr id="37" name="Text 9"/>
          <p:cNvSpPr/>
          <p:nvPr/>
        </p:nvSpPr>
        <p:spPr>
          <a:xfrm>
            <a:off x="933347" y="4908099"/>
            <a:ext cx="345186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Eliminación del manejo en papel</a:t>
            </a:r>
            <a:endParaRPr lang="en-US" sz="1350" dirty="0"/>
          </a:p>
        </p:txBody>
      </p:sp>
      <p:sp>
        <p:nvSpPr>
          <p:cNvPr id="38" name="Text 10"/>
          <p:cNvSpPr/>
          <p:nvPr/>
        </p:nvSpPr>
        <p:spPr>
          <a:xfrm>
            <a:off x="933347" y="5212899"/>
            <a:ext cx="345186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D3D3D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Sistema 100% digital.</a:t>
            </a:r>
            <a:endParaRPr lang="en-US" sz="1050" dirty="0"/>
          </a:p>
        </p:txBody>
      </p:sp>
      <p:sp>
        <p:nvSpPr>
          <p:cNvPr id="39" name="Text 11"/>
          <p:cNvSpPr/>
          <p:nvPr/>
        </p:nvSpPr>
        <p:spPr>
          <a:xfrm>
            <a:off x="8556427" y="4951641"/>
            <a:ext cx="358902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Registros automáticos y precisos</a:t>
            </a:r>
            <a:endParaRPr lang="en-US" sz="1350" dirty="0"/>
          </a:p>
        </p:txBody>
      </p:sp>
      <p:sp>
        <p:nvSpPr>
          <p:cNvPr id="40" name="Text 12"/>
          <p:cNvSpPr/>
          <p:nvPr/>
        </p:nvSpPr>
        <p:spPr>
          <a:xfrm>
            <a:off x="8556427" y="5256441"/>
            <a:ext cx="358902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D3D3D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Sin errores humanos.</a:t>
            </a:r>
            <a:endParaRPr lang="en-US" sz="1050" dirty="0"/>
          </a:p>
        </p:txBody>
      </p:sp>
      <p:sp>
        <p:nvSpPr>
          <p:cNvPr id="41" name="Text 13"/>
          <p:cNvSpPr/>
          <p:nvPr/>
        </p:nvSpPr>
        <p:spPr>
          <a:xfrm>
            <a:off x="932443" y="5904141"/>
            <a:ext cx="2997101" cy="533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Control total del flujo de vehículos</a:t>
            </a:r>
            <a:endParaRPr lang="en-US" sz="1350" dirty="0"/>
          </a:p>
        </p:txBody>
      </p:sp>
      <p:sp>
        <p:nvSpPr>
          <p:cNvPr id="42" name="Text 14"/>
          <p:cNvSpPr/>
          <p:nvPr/>
        </p:nvSpPr>
        <p:spPr>
          <a:xfrm>
            <a:off x="932443" y="6475641"/>
            <a:ext cx="3596521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D3D3D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Entradas y salidas.</a:t>
            </a:r>
            <a:endParaRPr lang="en-US" sz="1050" dirty="0"/>
          </a:p>
        </p:txBody>
      </p:sp>
      <p:sp>
        <p:nvSpPr>
          <p:cNvPr id="43" name="Text 15"/>
          <p:cNvSpPr/>
          <p:nvPr/>
        </p:nvSpPr>
        <p:spPr>
          <a:xfrm>
            <a:off x="8585002" y="5904141"/>
            <a:ext cx="235458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Trazabilidad completa</a:t>
            </a:r>
            <a:endParaRPr lang="en-US" sz="1350" dirty="0"/>
          </a:p>
        </p:txBody>
      </p:sp>
      <p:sp>
        <p:nvSpPr>
          <p:cNvPr id="44" name="Text 16"/>
          <p:cNvSpPr/>
          <p:nvPr/>
        </p:nvSpPr>
        <p:spPr>
          <a:xfrm>
            <a:off x="8585002" y="6208941"/>
            <a:ext cx="235458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D3D3D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Rastreo de vehículos.</a:t>
            </a:r>
            <a:endParaRPr lang="en-US" sz="1050" dirty="0"/>
          </a:p>
        </p:txBody>
      </p:sp>
      <p:sp>
        <p:nvSpPr>
          <p:cNvPr id="45" name="Text 17"/>
          <p:cNvSpPr/>
          <p:nvPr/>
        </p:nvSpPr>
        <p:spPr>
          <a:xfrm>
            <a:off x="4778276" y="4917174"/>
            <a:ext cx="321183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Mayor velocidad en el servicio</a:t>
            </a:r>
            <a:endParaRPr lang="en-US" sz="1350" dirty="0"/>
          </a:p>
        </p:txBody>
      </p:sp>
      <p:sp>
        <p:nvSpPr>
          <p:cNvPr id="46" name="Text 18"/>
          <p:cNvSpPr/>
          <p:nvPr/>
        </p:nvSpPr>
        <p:spPr>
          <a:xfrm>
            <a:off x="4778276" y="5221974"/>
            <a:ext cx="321183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D3D3D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Mejor experiencia.</a:t>
            </a:r>
            <a:endParaRPr lang="en-US" sz="1050" dirty="0"/>
          </a:p>
        </p:txBody>
      </p:sp>
      <p:sp>
        <p:nvSpPr>
          <p:cNvPr id="47" name="Text 19"/>
          <p:cNvSpPr/>
          <p:nvPr/>
        </p:nvSpPr>
        <p:spPr>
          <a:xfrm>
            <a:off x="4810836" y="5976713"/>
            <a:ext cx="298323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Reportes claros de ingresos</a:t>
            </a:r>
            <a:endParaRPr lang="en-US" sz="1350" dirty="0"/>
          </a:p>
        </p:txBody>
      </p:sp>
      <p:sp>
        <p:nvSpPr>
          <p:cNvPr id="48" name="Text 20"/>
          <p:cNvSpPr/>
          <p:nvPr/>
        </p:nvSpPr>
        <p:spPr>
          <a:xfrm>
            <a:off x="4810836" y="6281513"/>
            <a:ext cx="298323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D3D3D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Análisis y toma de decisiones.</a:t>
            </a:r>
            <a:endParaRPr lang="en-US" sz="1050" dirty="0"/>
          </a:p>
        </p:txBody>
      </p:sp>
      <p:pic>
        <p:nvPicPr>
          <p:cNvPr id="50" name="Image 11" descr="preencoded.png">
            <a:extLst>
              <a:ext uri="{FF2B5EF4-FFF2-40B4-BE49-F238E27FC236}">
                <a16:creationId xmlns:a16="http://schemas.microsoft.com/office/drawing/2014/main" id="{85F54BB2-95B2-B674-BBEB-EF938CADFC4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879121" y="3061158"/>
            <a:ext cx="152400" cy="152400"/>
          </a:xfrm>
          <a:prstGeom prst="rect">
            <a:avLst/>
          </a:prstGeom>
        </p:spPr>
      </p:pic>
      <p:pic>
        <p:nvPicPr>
          <p:cNvPr id="51" name="Image 11" descr="preencoded.png">
            <a:extLst>
              <a:ext uri="{FF2B5EF4-FFF2-40B4-BE49-F238E27FC236}">
                <a16:creationId xmlns:a16="http://schemas.microsoft.com/office/drawing/2014/main" id="{6532A8D4-222E-BE17-5972-711AFB8F65F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886381" y="3402240"/>
            <a:ext cx="152400" cy="152400"/>
          </a:xfrm>
          <a:prstGeom prst="rect">
            <a:avLst/>
          </a:prstGeom>
        </p:spPr>
      </p:pic>
      <p:pic>
        <p:nvPicPr>
          <p:cNvPr id="52" name="Image 11" descr="preencoded.png">
            <a:extLst>
              <a:ext uri="{FF2B5EF4-FFF2-40B4-BE49-F238E27FC236}">
                <a16:creationId xmlns:a16="http://schemas.microsoft.com/office/drawing/2014/main" id="{608BB7FD-0D31-F48D-DD07-7667A9A26F6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893641" y="3728808"/>
            <a:ext cx="152400" cy="1524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7155543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" y="762000"/>
            <a:ext cx="914400" cy="381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7850" y="1333500"/>
            <a:ext cx="2438400" cy="8382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86075" y="1447800"/>
            <a:ext cx="361950" cy="3429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38650" y="1581150"/>
            <a:ext cx="285750" cy="3429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76800" y="1333500"/>
            <a:ext cx="2438400" cy="8382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86463" y="1447800"/>
            <a:ext cx="219075" cy="3429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67600" y="1581150"/>
            <a:ext cx="285750" cy="3429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05750" y="1333500"/>
            <a:ext cx="2438400" cy="8382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15413" y="1447800"/>
            <a:ext cx="219075" cy="3429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95300" y="4924425"/>
            <a:ext cx="228600" cy="2286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95300" y="5305425"/>
            <a:ext cx="5334000" cy="6858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71500" y="5419725"/>
            <a:ext cx="171450" cy="2667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95300" y="6105525"/>
            <a:ext cx="5334000" cy="6858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71500" y="6219825"/>
            <a:ext cx="190500" cy="266700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172200" y="4695825"/>
            <a:ext cx="5715000" cy="2286000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362700" y="4924425"/>
            <a:ext cx="228600" cy="228600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362700" y="5305425"/>
            <a:ext cx="5334000" cy="685800"/>
          </a:xfrm>
          <a:prstGeom prst="rect">
            <a:avLst/>
          </a:prstGeom>
        </p:spPr>
      </p:pic>
      <p:pic>
        <p:nvPicPr>
          <p:cNvPr id="27" name="Image 25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438900" y="5419725"/>
            <a:ext cx="142875" cy="266700"/>
          </a:xfrm>
          <a:prstGeom prst="rect">
            <a:avLst/>
          </a:prstGeom>
        </p:spPr>
      </p:pic>
      <p:pic>
        <p:nvPicPr>
          <p:cNvPr id="30" name="Image 28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362700" y="6121857"/>
            <a:ext cx="5334000" cy="685800"/>
          </a:xfrm>
          <a:prstGeom prst="rect">
            <a:avLst/>
          </a:prstGeom>
        </p:spPr>
      </p:pic>
      <p:pic>
        <p:nvPicPr>
          <p:cNvPr id="31" name="Image 29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438900" y="6236157"/>
            <a:ext cx="142875" cy="266700"/>
          </a:xfrm>
          <a:prstGeom prst="rect">
            <a:avLst/>
          </a:prstGeom>
        </p:spPr>
      </p:pic>
      <p:sp>
        <p:nvSpPr>
          <p:cNvPr id="34" name="Text 0"/>
          <p:cNvSpPr/>
          <p:nvPr/>
        </p:nvSpPr>
        <p:spPr>
          <a:xfrm>
            <a:off x="304800" y="304800"/>
            <a:ext cx="115824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Registro de Vehículos</a:t>
            </a:r>
            <a:endParaRPr lang="en-US" sz="2700" dirty="0"/>
          </a:p>
        </p:txBody>
      </p:sp>
      <p:sp>
        <p:nvSpPr>
          <p:cNvPr id="35" name="Text 1"/>
          <p:cNvSpPr/>
          <p:nvPr/>
        </p:nvSpPr>
        <p:spPr>
          <a:xfrm>
            <a:off x="304800" y="914400"/>
            <a:ext cx="1024128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dirty="0">
                <a:solidFill>
                  <a:srgbClr val="D3D3D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Sistema automatizado de registro con precisión y eficiencia.</a:t>
            </a:r>
            <a:endParaRPr lang="en-US" sz="1500" dirty="0"/>
          </a:p>
        </p:txBody>
      </p:sp>
      <p:sp>
        <p:nvSpPr>
          <p:cNvPr id="36" name="Text 2"/>
          <p:cNvSpPr/>
          <p:nvPr/>
        </p:nvSpPr>
        <p:spPr>
          <a:xfrm>
            <a:off x="2209800" y="1828800"/>
            <a:ext cx="17145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dirty="0">
                <a:solidFill>
                  <a:srgbClr val="D3D3D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Entrada de vehículo</a:t>
            </a:r>
            <a:endParaRPr lang="en-US" sz="1200" dirty="0"/>
          </a:p>
        </p:txBody>
      </p:sp>
      <p:sp>
        <p:nvSpPr>
          <p:cNvPr id="37" name="Text 3"/>
          <p:cNvSpPr/>
          <p:nvPr/>
        </p:nvSpPr>
        <p:spPr>
          <a:xfrm>
            <a:off x="5261610" y="1828800"/>
            <a:ext cx="166878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dirty="0">
                <a:solidFill>
                  <a:srgbClr val="D3D3D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Cálculo automático</a:t>
            </a:r>
            <a:endParaRPr lang="en-US" sz="1200" dirty="0"/>
          </a:p>
        </p:txBody>
      </p:sp>
      <p:sp>
        <p:nvSpPr>
          <p:cNvPr id="38" name="Text 4"/>
          <p:cNvSpPr/>
          <p:nvPr/>
        </p:nvSpPr>
        <p:spPr>
          <a:xfrm>
            <a:off x="8033385" y="1828800"/>
            <a:ext cx="218313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dirty="0">
                <a:solidFill>
                  <a:srgbClr val="D3D3D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Emisión de comprobante</a:t>
            </a:r>
            <a:endParaRPr lang="en-US" sz="1200" dirty="0"/>
          </a:p>
        </p:txBody>
      </p:sp>
      <p:sp>
        <p:nvSpPr>
          <p:cNvPr id="39" name="Text 5"/>
          <p:cNvSpPr/>
          <p:nvPr/>
        </p:nvSpPr>
        <p:spPr>
          <a:xfrm>
            <a:off x="838200" y="4886325"/>
            <a:ext cx="533400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Registro de Entrada</a:t>
            </a:r>
            <a:endParaRPr lang="en-US" sz="1800" dirty="0"/>
          </a:p>
        </p:txBody>
      </p:sp>
      <p:sp>
        <p:nvSpPr>
          <p:cNvPr id="40" name="Text 6"/>
          <p:cNvSpPr/>
          <p:nvPr/>
        </p:nvSpPr>
        <p:spPr>
          <a:xfrm>
            <a:off x="857250" y="5381625"/>
            <a:ext cx="353187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Captura de placa</a:t>
            </a:r>
            <a:endParaRPr lang="en-US" sz="1350" dirty="0"/>
          </a:p>
        </p:txBody>
      </p:sp>
      <p:sp>
        <p:nvSpPr>
          <p:cNvPr id="41" name="Text 7"/>
          <p:cNvSpPr/>
          <p:nvPr/>
        </p:nvSpPr>
        <p:spPr>
          <a:xfrm>
            <a:off x="857250" y="5686425"/>
            <a:ext cx="353187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D3D3D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Lectura óptica o manual con verificación.</a:t>
            </a:r>
            <a:endParaRPr lang="en-US" sz="1200" dirty="0"/>
          </a:p>
        </p:txBody>
      </p:sp>
      <p:sp>
        <p:nvSpPr>
          <p:cNvPr id="42" name="Text 8"/>
          <p:cNvSpPr/>
          <p:nvPr/>
        </p:nvSpPr>
        <p:spPr>
          <a:xfrm>
            <a:off x="876300" y="6181725"/>
            <a:ext cx="309753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Tipo de vehículo</a:t>
            </a:r>
            <a:endParaRPr lang="en-US" sz="1350" dirty="0"/>
          </a:p>
        </p:txBody>
      </p:sp>
      <p:sp>
        <p:nvSpPr>
          <p:cNvPr id="43" name="Text 9"/>
          <p:cNvSpPr/>
          <p:nvPr/>
        </p:nvSpPr>
        <p:spPr>
          <a:xfrm>
            <a:off x="876300" y="6486525"/>
            <a:ext cx="309753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D3D3D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Clasificación automática según tipo.</a:t>
            </a:r>
            <a:endParaRPr lang="en-US" sz="1200" dirty="0"/>
          </a:p>
        </p:txBody>
      </p:sp>
      <p:sp>
        <p:nvSpPr>
          <p:cNvPr id="48" name="Text 14"/>
          <p:cNvSpPr/>
          <p:nvPr/>
        </p:nvSpPr>
        <p:spPr>
          <a:xfrm>
            <a:off x="6705600" y="4886325"/>
            <a:ext cx="533400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Registro de Salida</a:t>
            </a:r>
            <a:endParaRPr lang="en-US" sz="1800" dirty="0"/>
          </a:p>
        </p:txBody>
      </p:sp>
      <p:sp>
        <p:nvSpPr>
          <p:cNvPr id="49" name="Text 15"/>
          <p:cNvSpPr/>
          <p:nvPr/>
        </p:nvSpPr>
        <p:spPr>
          <a:xfrm>
            <a:off x="6696075" y="5381625"/>
            <a:ext cx="302895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Cálculo según tiempo real</a:t>
            </a:r>
            <a:endParaRPr lang="en-US" sz="1350" dirty="0"/>
          </a:p>
        </p:txBody>
      </p:sp>
      <p:sp>
        <p:nvSpPr>
          <p:cNvPr id="50" name="Text 16"/>
          <p:cNvSpPr/>
          <p:nvPr/>
        </p:nvSpPr>
        <p:spPr>
          <a:xfrm>
            <a:off x="6696075" y="5686425"/>
            <a:ext cx="302895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D3D3D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Tarifas basadas en estancia exacta.</a:t>
            </a:r>
            <a:endParaRPr lang="en-US" sz="1200" dirty="0"/>
          </a:p>
        </p:txBody>
      </p:sp>
      <p:sp>
        <p:nvSpPr>
          <p:cNvPr id="53" name="Text 19"/>
          <p:cNvSpPr/>
          <p:nvPr/>
        </p:nvSpPr>
        <p:spPr>
          <a:xfrm>
            <a:off x="6696075" y="6198057"/>
            <a:ext cx="269748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Emisión de comprobante</a:t>
            </a:r>
            <a:endParaRPr lang="en-US" sz="1350" dirty="0"/>
          </a:p>
        </p:txBody>
      </p:sp>
      <p:sp>
        <p:nvSpPr>
          <p:cNvPr id="54" name="Text 20"/>
          <p:cNvSpPr/>
          <p:nvPr/>
        </p:nvSpPr>
        <p:spPr>
          <a:xfrm>
            <a:off x="6696075" y="6502857"/>
            <a:ext cx="269748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D3D3D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Recibo impreso o digital.</a:t>
            </a:r>
            <a:endParaRPr lang="en-US" sz="1200" dirty="0"/>
          </a:p>
        </p:txBody>
      </p:sp>
      <p:pic>
        <p:nvPicPr>
          <p:cNvPr id="59" name="Imagen 58">
            <a:extLst>
              <a:ext uri="{FF2B5EF4-FFF2-40B4-BE49-F238E27FC236}">
                <a16:creationId xmlns:a16="http://schemas.microsoft.com/office/drawing/2014/main" id="{2C30E4C4-F030-DB3D-9EBE-31907DBD27D3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067050" y="2362200"/>
            <a:ext cx="6058389" cy="2129027"/>
          </a:xfrm>
          <a:prstGeom prst="rect">
            <a:avLst/>
          </a:prstGeom>
        </p:spPr>
      </p:pic>
      <p:pic>
        <p:nvPicPr>
          <p:cNvPr id="60" name="Image 22" descr="preencoded.png">
            <a:extLst>
              <a:ext uri="{FF2B5EF4-FFF2-40B4-BE49-F238E27FC236}">
                <a16:creationId xmlns:a16="http://schemas.microsoft.com/office/drawing/2014/main" id="{8416ED47-391B-1D31-1F77-E952BFDB2C4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28597" y="4674055"/>
            <a:ext cx="5715000" cy="2286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5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914400"/>
            <a:ext cx="914400" cy="38100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6391" y="1866900"/>
            <a:ext cx="4418409" cy="914400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30691" y="2019300"/>
            <a:ext cx="171450" cy="266700"/>
          </a:xfrm>
          <a:prstGeom prst="rect">
            <a:avLst/>
          </a:prstGeom>
        </p:spPr>
      </p:pic>
      <p:pic>
        <p:nvPicPr>
          <p:cNvPr id="27" name="Image 2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6391" y="2933700"/>
            <a:ext cx="4418409" cy="914400"/>
          </a:xfrm>
          <a:prstGeom prst="rect">
            <a:avLst/>
          </a:prstGeom>
        </p:spPr>
      </p:pic>
      <p:pic>
        <p:nvPicPr>
          <p:cNvPr id="28" name="Image 26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30691" y="3086100"/>
            <a:ext cx="142875" cy="266700"/>
          </a:xfrm>
          <a:prstGeom prst="rect">
            <a:avLst/>
          </a:prstGeom>
        </p:spPr>
      </p:pic>
      <p:pic>
        <p:nvPicPr>
          <p:cNvPr id="29" name="Image 27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16391" y="4000500"/>
            <a:ext cx="4418409" cy="914400"/>
          </a:xfrm>
          <a:prstGeom prst="rect">
            <a:avLst/>
          </a:prstGeom>
        </p:spPr>
      </p:pic>
      <p:pic>
        <p:nvPicPr>
          <p:cNvPr id="30" name="Image 28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30691" y="4152900"/>
            <a:ext cx="190500" cy="266700"/>
          </a:xfrm>
          <a:prstGeom prst="rect">
            <a:avLst/>
          </a:prstGeom>
        </p:spPr>
      </p:pic>
      <p:pic>
        <p:nvPicPr>
          <p:cNvPr id="31" name="Image 29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6391" y="5067300"/>
            <a:ext cx="4418409" cy="914400"/>
          </a:xfrm>
          <a:prstGeom prst="rect">
            <a:avLst/>
          </a:prstGeom>
        </p:spPr>
      </p:pic>
      <p:pic>
        <p:nvPicPr>
          <p:cNvPr id="32" name="Image 30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30691" y="5219700"/>
            <a:ext cx="171450" cy="266700"/>
          </a:xfrm>
          <a:prstGeom prst="rect">
            <a:avLst/>
          </a:prstGeom>
        </p:spPr>
      </p:pic>
      <p:sp>
        <p:nvSpPr>
          <p:cNvPr id="33" name="Text 0"/>
          <p:cNvSpPr/>
          <p:nvPr/>
        </p:nvSpPr>
        <p:spPr>
          <a:xfrm>
            <a:off x="457200" y="457200"/>
            <a:ext cx="112776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Control y Administración</a:t>
            </a:r>
            <a:endParaRPr lang="en-US" sz="2700" dirty="0"/>
          </a:p>
        </p:txBody>
      </p:sp>
      <p:sp>
        <p:nvSpPr>
          <p:cNvPr id="34" name="Text 1"/>
          <p:cNvSpPr/>
          <p:nvPr/>
        </p:nvSpPr>
        <p:spPr>
          <a:xfrm>
            <a:off x="457200" y="1104900"/>
            <a:ext cx="8534400" cy="533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dirty="0">
                <a:solidFill>
                  <a:srgbClr val="D3D3D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Panel de administración integral para supervisar y gestionar todas las operaciones de parqueo en tiempo real.</a:t>
            </a:r>
            <a:endParaRPr lang="en-US" sz="1500" dirty="0"/>
          </a:p>
        </p:txBody>
      </p:sp>
      <p:sp>
        <p:nvSpPr>
          <p:cNvPr id="37" name="Text 4"/>
          <p:cNvSpPr/>
          <p:nvPr/>
        </p:nvSpPr>
        <p:spPr>
          <a:xfrm>
            <a:off x="1343174" y="3105150"/>
            <a:ext cx="26289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endParaRPr lang="en-US" sz="1350" dirty="0"/>
          </a:p>
        </p:txBody>
      </p:sp>
      <p:sp>
        <p:nvSpPr>
          <p:cNvPr id="38" name="Text 5"/>
          <p:cNvSpPr/>
          <p:nvPr/>
        </p:nvSpPr>
        <p:spPr>
          <a:xfrm>
            <a:off x="2893324" y="3105150"/>
            <a:ext cx="143691" cy="238551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endParaRPr lang="en-US" sz="1350" dirty="0"/>
          </a:p>
        </p:txBody>
      </p:sp>
      <p:sp>
        <p:nvSpPr>
          <p:cNvPr id="57" name="Text 24"/>
          <p:cNvSpPr/>
          <p:nvPr/>
        </p:nvSpPr>
        <p:spPr>
          <a:xfrm>
            <a:off x="7716441" y="1981200"/>
            <a:ext cx="4684871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Control de espacios disponibles</a:t>
            </a:r>
            <a:endParaRPr lang="en-US" sz="1350" dirty="0"/>
          </a:p>
        </p:txBody>
      </p:sp>
      <p:sp>
        <p:nvSpPr>
          <p:cNvPr id="58" name="Text 25"/>
          <p:cNvSpPr/>
          <p:nvPr/>
        </p:nvSpPr>
        <p:spPr>
          <a:xfrm>
            <a:off x="7716441" y="2286000"/>
            <a:ext cx="3904059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D3D3D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Visualización en tiempo real de espacios ocupados y libres, con notificaciones cuando la disponibilidad cambie.</a:t>
            </a:r>
            <a:endParaRPr lang="en-US" sz="1050" dirty="0"/>
          </a:p>
        </p:txBody>
      </p:sp>
      <p:sp>
        <p:nvSpPr>
          <p:cNvPr id="59" name="Text 26"/>
          <p:cNvSpPr/>
          <p:nvPr/>
        </p:nvSpPr>
        <p:spPr>
          <a:xfrm>
            <a:off x="7687866" y="3048000"/>
            <a:ext cx="3932634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Reportes diarios</a:t>
            </a:r>
            <a:endParaRPr lang="en-US" sz="1350" dirty="0"/>
          </a:p>
        </p:txBody>
      </p:sp>
      <p:sp>
        <p:nvSpPr>
          <p:cNvPr id="60" name="Text 27"/>
          <p:cNvSpPr/>
          <p:nvPr/>
        </p:nvSpPr>
        <p:spPr>
          <a:xfrm>
            <a:off x="7687866" y="3352800"/>
            <a:ext cx="3932634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D3D3D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Generación automática de informes con datos de entradas, salidas, ingresos y patrones de uso.</a:t>
            </a:r>
            <a:endParaRPr lang="en-US" sz="1050" dirty="0"/>
          </a:p>
        </p:txBody>
      </p:sp>
      <p:sp>
        <p:nvSpPr>
          <p:cNvPr id="61" name="Text 28"/>
          <p:cNvSpPr/>
          <p:nvPr/>
        </p:nvSpPr>
        <p:spPr>
          <a:xfrm>
            <a:off x="7735491" y="4114800"/>
            <a:ext cx="3885009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Corte de caja</a:t>
            </a:r>
            <a:endParaRPr lang="en-US" sz="1350" dirty="0"/>
          </a:p>
        </p:txBody>
      </p:sp>
      <p:sp>
        <p:nvSpPr>
          <p:cNvPr id="62" name="Text 29"/>
          <p:cNvSpPr/>
          <p:nvPr/>
        </p:nvSpPr>
        <p:spPr>
          <a:xfrm>
            <a:off x="7735491" y="4419600"/>
            <a:ext cx="3885009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D3D3D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Sistema integrado para realizar y registrar cortes de caja, con generación de comprobantes y cierre de jornada.</a:t>
            </a:r>
            <a:endParaRPr lang="en-US" sz="1050" dirty="0"/>
          </a:p>
        </p:txBody>
      </p:sp>
      <p:sp>
        <p:nvSpPr>
          <p:cNvPr id="63" name="Text 30"/>
          <p:cNvSpPr/>
          <p:nvPr/>
        </p:nvSpPr>
        <p:spPr>
          <a:xfrm>
            <a:off x="7716441" y="5181600"/>
            <a:ext cx="3904059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Gestión de tarifas</a:t>
            </a:r>
            <a:endParaRPr lang="en-US" sz="1350" dirty="0"/>
          </a:p>
        </p:txBody>
      </p:sp>
      <p:sp>
        <p:nvSpPr>
          <p:cNvPr id="64" name="Text 31"/>
          <p:cNvSpPr/>
          <p:nvPr/>
        </p:nvSpPr>
        <p:spPr>
          <a:xfrm>
            <a:off x="7716441" y="5486400"/>
            <a:ext cx="3904059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D3D3D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Configuración flexible de tarifas según tipo de vehículo, con opciones para descuentos y promociones.</a:t>
            </a:r>
            <a:endParaRPr lang="en-US" sz="1050" dirty="0"/>
          </a:p>
        </p:txBody>
      </p:sp>
      <p:pic>
        <p:nvPicPr>
          <p:cNvPr id="67" name="Imagen 66">
            <a:extLst>
              <a:ext uri="{FF2B5EF4-FFF2-40B4-BE49-F238E27FC236}">
                <a16:creationId xmlns:a16="http://schemas.microsoft.com/office/drawing/2014/main" id="{3629CD69-ED1B-2179-1B4C-DFAA5F5C1FB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330423" y="1735879"/>
            <a:ext cx="2970343" cy="460976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838200"/>
            <a:ext cx="914400" cy="381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000" y="1447800"/>
            <a:ext cx="3708350" cy="165735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96976" y="1600200"/>
            <a:ext cx="476250" cy="47625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49376" y="1685925"/>
            <a:ext cx="171450" cy="3048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41750" y="1447800"/>
            <a:ext cx="3708350" cy="165735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57726" y="1600200"/>
            <a:ext cx="476250" cy="47625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967264" y="1685925"/>
            <a:ext cx="257175" cy="3048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102501" y="1447800"/>
            <a:ext cx="3708499" cy="165735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718625" y="1600200"/>
            <a:ext cx="476250" cy="47625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842450" y="1685925"/>
            <a:ext cx="228600" cy="3048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81000" y="3257550"/>
            <a:ext cx="3708350" cy="188595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996976" y="3409950"/>
            <a:ext cx="476250" cy="47625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120801" y="3495675"/>
            <a:ext cx="228600" cy="304800"/>
          </a:xfrm>
          <a:prstGeom prst="rect">
            <a:avLst/>
          </a:prstGeom>
        </p:spPr>
      </p:pic>
      <p:pic>
        <p:nvPicPr>
          <p:cNvPr id="20" name="Image 18"/>
          <p:cNvPicPr>
            <a:picLocks noChangeAspect="1"/>
          </p:cNvPicPr>
          <p:nvPr/>
        </p:nvPicPr>
        <p:blipFill>
          <a:blip r:embed="rId18"/>
          <a:srcRect/>
          <a:stretch/>
        </p:blipFill>
        <p:spPr>
          <a:xfrm>
            <a:off x="4241750" y="3266620"/>
            <a:ext cx="7597825" cy="3323533"/>
          </a:xfrm>
          <a:prstGeom prst="rect">
            <a:avLst/>
          </a:prstGeom>
        </p:spPr>
      </p:pic>
      <p:sp>
        <p:nvSpPr>
          <p:cNvPr id="22" name="Text 0"/>
          <p:cNvSpPr/>
          <p:nvPr/>
        </p:nvSpPr>
        <p:spPr>
          <a:xfrm>
            <a:off x="381000" y="381000"/>
            <a:ext cx="114300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Ventajas Competitivas</a:t>
            </a:r>
            <a:endParaRPr lang="en-US" sz="2700" dirty="0"/>
          </a:p>
        </p:txBody>
      </p:sp>
      <p:sp>
        <p:nvSpPr>
          <p:cNvPr id="23" name="Text 1"/>
          <p:cNvSpPr/>
          <p:nvPr/>
        </p:nvSpPr>
        <p:spPr>
          <a:xfrm>
            <a:off x="381000" y="952500"/>
            <a:ext cx="1024128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dirty="0">
                <a:solidFill>
                  <a:srgbClr val="D3D3D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MyParking ofrece ventajas significativas para los propietarios de parqueaderos.</a:t>
            </a:r>
            <a:endParaRPr lang="en-US" sz="1500" dirty="0"/>
          </a:p>
        </p:txBody>
      </p:sp>
      <p:sp>
        <p:nvSpPr>
          <p:cNvPr id="24" name="Text 2"/>
          <p:cNvSpPr/>
          <p:nvPr/>
        </p:nvSpPr>
        <p:spPr>
          <a:xfrm>
            <a:off x="920651" y="2190750"/>
            <a:ext cx="26289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Aumenta la eficiencia</a:t>
            </a:r>
            <a:endParaRPr lang="en-US" sz="1500" dirty="0"/>
          </a:p>
        </p:txBody>
      </p:sp>
      <p:sp>
        <p:nvSpPr>
          <p:cNvPr id="25" name="Text 3"/>
          <p:cNvSpPr/>
          <p:nvPr/>
        </p:nvSpPr>
        <p:spPr>
          <a:xfrm>
            <a:off x="533400" y="2495550"/>
            <a:ext cx="340355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dirty="0">
                <a:solidFill>
                  <a:srgbClr val="D3D3D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Procesos automatizados reducen tiempos y optimizan el uso del espacio.</a:t>
            </a:r>
            <a:endParaRPr lang="en-US" sz="1200" dirty="0"/>
          </a:p>
        </p:txBody>
      </p:sp>
      <p:sp>
        <p:nvSpPr>
          <p:cNvPr id="26" name="Text 4"/>
          <p:cNvSpPr/>
          <p:nvPr/>
        </p:nvSpPr>
        <p:spPr>
          <a:xfrm>
            <a:off x="5067151" y="2190750"/>
            <a:ext cx="20574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Reduce pérdidas</a:t>
            </a:r>
            <a:endParaRPr lang="en-US" sz="1500" dirty="0"/>
          </a:p>
        </p:txBody>
      </p:sp>
      <p:sp>
        <p:nvSpPr>
          <p:cNvPr id="27" name="Text 5"/>
          <p:cNvSpPr/>
          <p:nvPr/>
        </p:nvSpPr>
        <p:spPr>
          <a:xfrm>
            <a:off x="4394150" y="2495550"/>
            <a:ext cx="340355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dirty="0">
                <a:solidFill>
                  <a:srgbClr val="D3D3D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Elimina errores humanos y garantiza facturación correcta.</a:t>
            </a:r>
            <a:endParaRPr lang="en-US" sz="1200" dirty="0"/>
          </a:p>
        </p:txBody>
      </p:sp>
      <p:sp>
        <p:nvSpPr>
          <p:cNvPr id="28" name="Text 6"/>
          <p:cNvSpPr/>
          <p:nvPr/>
        </p:nvSpPr>
        <p:spPr>
          <a:xfrm>
            <a:off x="8670875" y="2190750"/>
            <a:ext cx="257175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Mejora la experiencia</a:t>
            </a:r>
            <a:endParaRPr lang="en-US" sz="1500" dirty="0"/>
          </a:p>
        </p:txBody>
      </p:sp>
      <p:sp>
        <p:nvSpPr>
          <p:cNvPr id="29" name="Text 7"/>
          <p:cNvSpPr/>
          <p:nvPr/>
        </p:nvSpPr>
        <p:spPr>
          <a:xfrm>
            <a:off x="8254901" y="2495550"/>
            <a:ext cx="3403699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dirty="0">
                <a:solidFill>
                  <a:srgbClr val="D3D3D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Servicio rápido y sin complicaciones para usuarios.</a:t>
            </a:r>
            <a:endParaRPr lang="en-US" sz="1200" dirty="0"/>
          </a:p>
        </p:txBody>
      </p:sp>
      <p:sp>
        <p:nvSpPr>
          <p:cNvPr id="30" name="Text 8"/>
          <p:cNvSpPr/>
          <p:nvPr/>
        </p:nvSpPr>
        <p:spPr>
          <a:xfrm>
            <a:off x="692051" y="4000500"/>
            <a:ext cx="30861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Monitoreo en tiempo real</a:t>
            </a:r>
            <a:endParaRPr lang="en-US" sz="1500" dirty="0"/>
          </a:p>
        </p:txBody>
      </p:sp>
      <p:sp>
        <p:nvSpPr>
          <p:cNvPr id="31" name="Text 9"/>
          <p:cNvSpPr/>
          <p:nvPr/>
        </p:nvSpPr>
        <p:spPr>
          <a:xfrm>
            <a:off x="533400" y="4305300"/>
            <a:ext cx="340355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dirty="0">
                <a:solidFill>
                  <a:srgbClr val="D3D3D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Acceda a reportes y estadísticas desde cualquier dispositivo.</a:t>
            </a:r>
            <a:endParaRPr lang="en-US" sz="12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698" y="791948"/>
            <a:ext cx="1749854" cy="174985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9035" y="2782035"/>
            <a:ext cx="1103429" cy="1103429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64001" y="1744001"/>
            <a:ext cx="1464997" cy="1464998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200" y="914400"/>
            <a:ext cx="914400" cy="381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200" y="1409700"/>
            <a:ext cx="3759101" cy="16764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7700" y="1600200"/>
            <a:ext cx="219075" cy="3429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7700" y="2095500"/>
            <a:ext cx="152400" cy="1524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7700" y="2400300"/>
            <a:ext cx="152400" cy="1524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7700" y="2705100"/>
            <a:ext cx="152400" cy="1524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38700" y="1943100"/>
            <a:ext cx="2514600" cy="381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981700" y="2171700"/>
            <a:ext cx="228600" cy="3048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975699" y="1409700"/>
            <a:ext cx="3759101" cy="16764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166199" y="1600200"/>
            <a:ext cx="361950" cy="3429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166199" y="2095500"/>
            <a:ext cx="152400" cy="1524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166199" y="2400300"/>
            <a:ext cx="152400" cy="1524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166199" y="2705100"/>
            <a:ext cx="152400" cy="152400"/>
          </a:xfrm>
          <a:prstGeom prst="rect">
            <a:avLst/>
          </a:prstGeom>
        </p:spPr>
      </p:pic>
      <p:pic>
        <p:nvPicPr>
          <p:cNvPr id="19" name="Image 17"/>
          <p:cNvPicPr>
            <a:picLocks noChangeAspect="1"/>
          </p:cNvPicPr>
          <p:nvPr/>
        </p:nvPicPr>
        <p:blipFill>
          <a:blip r:embed="rId16"/>
          <a:srcRect/>
          <a:stretch/>
        </p:blipFill>
        <p:spPr>
          <a:xfrm>
            <a:off x="1983909" y="3333749"/>
            <a:ext cx="4286250" cy="1967793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691991" y="3641497"/>
            <a:ext cx="152400" cy="15240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57200" y="5452384"/>
            <a:ext cx="11277600" cy="1198278"/>
          </a:xfrm>
          <a:prstGeom prst="rect">
            <a:avLst/>
          </a:prstGeom>
        </p:spPr>
      </p:pic>
      <p:sp>
        <p:nvSpPr>
          <p:cNvPr id="24" name="Text 0"/>
          <p:cNvSpPr/>
          <p:nvPr/>
        </p:nvSpPr>
        <p:spPr>
          <a:xfrm>
            <a:off x="457200" y="457200"/>
            <a:ext cx="1353312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Transformando el Futuro de los Parqueaderos</a:t>
            </a:r>
            <a:endParaRPr lang="en-US" sz="2700" dirty="0"/>
          </a:p>
        </p:txBody>
      </p:sp>
      <p:sp>
        <p:nvSpPr>
          <p:cNvPr id="25" name="Text 1"/>
          <p:cNvSpPr/>
          <p:nvPr/>
        </p:nvSpPr>
        <p:spPr>
          <a:xfrm>
            <a:off x="981075" y="1638300"/>
            <a:ext cx="20574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Gestión en Papel</a:t>
            </a:r>
            <a:endParaRPr lang="en-US" sz="1500" dirty="0"/>
          </a:p>
        </p:txBody>
      </p:sp>
      <p:sp>
        <p:nvSpPr>
          <p:cNvPr id="26" name="Text 2"/>
          <p:cNvSpPr/>
          <p:nvPr/>
        </p:nvSpPr>
        <p:spPr>
          <a:xfrm>
            <a:off x="876300" y="2057400"/>
            <a:ext cx="222885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D3D3D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Caos y errores frecuentes</a:t>
            </a:r>
            <a:endParaRPr lang="en-US" sz="1200" dirty="0"/>
          </a:p>
        </p:txBody>
      </p:sp>
      <p:sp>
        <p:nvSpPr>
          <p:cNvPr id="27" name="Text 3"/>
          <p:cNvSpPr/>
          <p:nvPr/>
        </p:nvSpPr>
        <p:spPr>
          <a:xfrm>
            <a:off x="876300" y="2362200"/>
            <a:ext cx="203454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D3D3D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Pérdida de información</a:t>
            </a:r>
            <a:endParaRPr lang="en-US" sz="1200" dirty="0"/>
          </a:p>
        </p:txBody>
      </p:sp>
      <p:sp>
        <p:nvSpPr>
          <p:cNvPr id="28" name="Text 4"/>
          <p:cNvSpPr/>
          <p:nvPr/>
        </p:nvSpPr>
        <p:spPr>
          <a:xfrm>
            <a:off x="876300" y="2667000"/>
            <a:ext cx="140589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D3D3D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Control limitado</a:t>
            </a:r>
            <a:endParaRPr lang="en-US" sz="1200" dirty="0"/>
          </a:p>
        </p:txBody>
      </p:sp>
      <p:sp>
        <p:nvSpPr>
          <p:cNvPr id="29" name="Text 5"/>
          <p:cNvSpPr/>
          <p:nvPr/>
        </p:nvSpPr>
        <p:spPr>
          <a:xfrm>
            <a:off x="4838700" y="2514600"/>
            <a:ext cx="25146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dirty="0">
                <a:solidFill>
                  <a:srgbClr val="D3D3D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MyParking</a:t>
            </a:r>
            <a:endParaRPr lang="en-US" sz="1200" dirty="0"/>
          </a:p>
        </p:txBody>
      </p:sp>
      <p:sp>
        <p:nvSpPr>
          <p:cNvPr id="30" name="Text 6"/>
          <p:cNvSpPr/>
          <p:nvPr/>
        </p:nvSpPr>
        <p:spPr>
          <a:xfrm>
            <a:off x="8642449" y="1638300"/>
            <a:ext cx="325755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Sistema Digital Inteligente</a:t>
            </a:r>
            <a:endParaRPr lang="en-US" sz="1500" dirty="0"/>
          </a:p>
        </p:txBody>
      </p:sp>
      <p:sp>
        <p:nvSpPr>
          <p:cNvPr id="31" name="Text 7"/>
          <p:cNvSpPr/>
          <p:nvPr/>
        </p:nvSpPr>
        <p:spPr>
          <a:xfrm>
            <a:off x="8394799" y="2057400"/>
            <a:ext cx="28575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D3D3D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Registros automáticos y precisos</a:t>
            </a:r>
            <a:endParaRPr lang="en-US" sz="1200" dirty="0"/>
          </a:p>
        </p:txBody>
      </p:sp>
      <p:sp>
        <p:nvSpPr>
          <p:cNvPr id="32" name="Text 8"/>
          <p:cNvSpPr/>
          <p:nvPr/>
        </p:nvSpPr>
        <p:spPr>
          <a:xfrm>
            <a:off x="8394799" y="2362200"/>
            <a:ext cx="192024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D3D3D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Trazabilidad completa</a:t>
            </a:r>
            <a:endParaRPr lang="en-US" sz="1200" dirty="0"/>
          </a:p>
        </p:txBody>
      </p:sp>
      <p:sp>
        <p:nvSpPr>
          <p:cNvPr id="33" name="Text 9"/>
          <p:cNvSpPr/>
          <p:nvPr/>
        </p:nvSpPr>
        <p:spPr>
          <a:xfrm>
            <a:off x="8394799" y="2667000"/>
            <a:ext cx="213741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D3D3D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Control total del negocio</a:t>
            </a:r>
            <a:endParaRPr lang="en-US" sz="1200" dirty="0"/>
          </a:p>
        </p:txBody>
      </p:sp>
      <p:sp>
        <p:nvSpPr>
          <p:cNvPr id="34" name="Text 10"/>
          <p:cNvSpPr/>
          <p:nvPr/>
        </p:nvSpPr>
        <p:spPr>
          <a:xfrm>
            <a:off x="6920591" y="3603398"/>
            <a:ext cx="3333750" cy="1143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D3D3D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1200" b="1" dirty="0">
                <a:solidFill>
                  <a:srgbClr val="D3D3D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Parqueadero del futuro:</a:t>
            </a:r>
            <a:r>
              <a:rPr lang="en-US" sz="1200" dirty="0">
                <a:solidFill>
                  <a:srgbClr val="D3D3D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Tecnología inteligente que optimiza cada aspecto de la operación, desde el reconocimiento automático de vehículos hasta el control total vía aplicación móvil.</a:t>
            </a:r>
            <a:endParaRPr lang="en-US" sz="1200" dirty="0"/>
          </a:p>
        </p:txBody>
      </p:sp>
      <p:sp>
        <p:nvSpPr>
          <p:cNvPr id="35" name="Text 11"/>
          <p:cNvSpPr/>
          <p:nvPr/>
        </p:nvSpPr>
        <p:spPr>
          <a:xfrm>
            <a:off x="685800" y="5680984"/>
            <a:ext cx="10820400" cy="969678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38"/>
              </a:lnSpc>
              <a:buNone/>
            </a:pPr>
            <a:r>
              <a:rPr lang="en-US" sz="1500" b="1" dirty="0">
                <a:solidFill>
                  <a:srgbClr val="FFA07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"Los parqueaderos pierden dinero todos los días por mala </a:t>
            </a:r>
            <a:r>
              <a:rPr lang="en-US" sz="1500" b="1" dirty="0" err="1">
                <a:solidFill>
                  <a:srgbClr val="FFA07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gestión</a:t>
            </a:r>
            <a:r>
              <a:rPr lang="en-US" sz="1500" b="1" dirty="0">
                <a:solidFill>
                  <a:srgbClr val="FFA07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."</a:t>
            </a:r>
            <a:r>
              <a:rPr lang="en-US" sz="1500" dirty="0">
                <a:solidFill>
                  <a:srgbClr val="D3D3D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
MyParking nació para convertir ese caos en un sistema inteligente que controla cada vehículo, cada minuto y cada peso.
</a:t>
            </a:r>
            <a:r>
              <a:rPr lang="en-US" sz="1500" b="1" dirty="0">
                <a:solidFill>
                  <a:srgbClr val="D3D3D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Hoy queremos mostrarles cómo digitalizamos un negocio que por décadas estuvo en papel.</a:t>
            </a:r>
            <a:endParaRPr lang="en-US" sz="15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</TotalTime>
  <Words>673</Words>
  <Application>Microsoft Office PowerPoint</Application>
  <PresentationFormat>Panorámica</PresentationFormat>
  <Paragraphs>111</Paragraphs>
  <Slides>8</Slides>
  <Notes>8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</vt:i4>
      </vt:variant>
    </vt:vector>
  </HeadingPairs>
  <TitlesOfParts>
    <vt:vector size="13" baseType="lpstr">
      <vt:lpstr>Arial</vt:lpstr>
      <vt:lpstr>Calibri</vt:lpstr>
      <vt:lpstr>Montserrat</vt:lpstr>
      <vt:lpstr>Open Sans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Daniel F. Giraldo</cp:lastModifiedBy>
  <cp:revision>2</cp:revision>
  <dcterms:created xsi:type="dcterms:W3CDTF">2025-11-18T04:10:49Z</dcterms:created>
  <dcterms:modified xsi:type="dcterms:W3CDTF">2025-11-18T05:00:13Z</dcterms:modified>
</cp:coreProperties>
</file>